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7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>
        <p:scale>
          <a:sx n="107" d="100"/>
          <a:sy n="107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9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5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0571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84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52797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558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97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0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1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7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5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5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ctic/icevision" TargetMode="External"/><Relationship Id="rId2" Type="http://schemas.openxmlformats.org/officeDocument/2006/relationships/hyperlink" Target="https://pypi.org/project/labelIm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993" y="2046558"/>
            <a:ext cx="5279744" cy="163090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FASTAI Live video logo obfuscation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097" y="3677465"/>
            <a:ext cx="5120640" cy="1126644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Cat Tensors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Scott </a:t>
            </a:r>
            <a:r>
              <a:rPr lang="en-US" dirty="0" err="1">
                <a:solidFill>
                  <a:schemeClr val="bg1"/>
                </a:solidFill>
              </a:rPr>
              <a:t>Zanevra</a:t>
            </a:r>
            <a:r>
              <a:rPr lang="en-US" dirty="0">
                <a:solidFill>
                  <a:schemeClr val="bg1"/>
                </a:solidFill>
              </a:rPr>
              <a:t>, Isaac Powell, Deyan Zafirov (Deki), </a:t>
            </a:r>
            <a:r>
              <a:rPr lang="en-US" dirty="0" err="1">
                <a:solidFill>
                  <a:schemeClr val="bg1"/>
                </a:solidFill>
              </a:rPr>
              <a:t>Naziah</a:t>
            </a:r>
            <a:r>
              <a:rPr lang="en-US" dirty="0">
                <a:solidFill>
                  <a:schemeClr val="bg1"/>
                </a:solidFill>
              </a:rPr>
              <a:t> Siddique, Moji </a:t>
            </a:r>
            <a:r>
              <a:rPr lang="en-US" dirty="0" err="1">
                <a:solidFill>
                  <a:schemeClr val="bg1"/>
                </a:solidFill>
              </a:rPr>
              <a:t>Ghadimi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D990-585C-4F7D-907D-C16FF542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Limitations/Future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BCF25-4889-4D52-803F-F2553FF85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7554"/>
            <a:ext cx="8596668" cy="3880773"/>
          </a:xfrm>
        </p:spPr>
        <p:txBody>
          <a:bodyPr/>
          <a:lstStyle/>
          <a:p>
            <a:r>
              <a:rPr lang="en-AU" dirty="0"/>
              <a:t>Include the example here with </a:t>
            </a:r>
            <a:r>
              <a:rPr lang="en-AU" dirty="0" err="1"/>
              <a:t>Naziah</a:t>
            </a:r>
            <a:r>
              <a:rPr lang="en-AU" dirty="0"/>
              <a:t> and the mannequin, where it ascribes a higher value to the mannequin in a jacket. Could indicate bias in the data because she wears a headscarf, whilst the dataset doesn’t account for that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4620D6-C66B-4C90-A914-83D0A891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1" y="2403965"/>
            <a:ext cx="7126457" cy="4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oad, outdoor, auto racing&#10;&#10;Description automatically generated">
            <a:extLst>
              <a:ext uri="{FF2B5EF4-FFF2-40B4-BE49-F238E27FC236}">
                <a16:creationId xmlns:a16="http://schemas.microsoft.com/office/drawing/2014/main" id="{C3D31F25-3C79-42ED-86E7-06437A3B2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2" r="1382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Project Objective &amp; 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EACF4-4A2D-4388-9025-9F4877FD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93" y="1752600"/>
            <a:ext cx="4763557" cy="477883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Project aims to </a:t>
            </a:r>
            <a:r>
              <a:rPr lang="en-AU" b="1" dirty="0"/>
              <a:t>DETECT </a:t>
            </a:r>
            <a:r>
              <a:rPr lang="en-AU" dirty="0"/>
              <a:t>and </a:t>
            </a:r>
            <a:r>
              <a:rPr lang="en-AU" b="1" dirty="0"/>
              <a:t>OBFUSCATE </a:t>
            </a:r>
            <a:r>
              <a:rPr lang="en-AU" dirty="0"/>
              <a:t>a brand logo from clothing in a live video feed</a:t>
            </a:r>
          </a:p>
          <a:p>
            <a:r>
              <a:rPr lang="en-AU" dirty="0"/>
              <a:t>Many movies, TV shows, music videos, and other visual media tend to blur out or remove logos of certain companies</a:t>
            </a:r>
          </a:p>
          <a:p>
            <a:r>
              <a:rPr lang="en-AU" dirty="0"/>
              <a:t>This is widely known as </a:t>
            </a:r>
            <a:r>
              <a:rPr lang="en-AU" b="1" dirty="0"/>
              <a:t>product displacement</a:t>
            </a:r>
          </a:p>
          <a:p>
            <a:r>
              <a:rPr lang="en-AU" dirty="0"/>
              <a:t>For example: Dale Earnhardt Jr’s #8 Chevrolet Monte Carlo was used in the animated film Cars with the beer advertising removed</a:t>
            </a:r>
          </a:p>
          <a:p>
            <a:r>
              <a:rPr lang="en-AU" dirty="0"/>
              <a:t>Keep in mind: when a product or service of a brand is included in video media, this is a form of advertising</a:t>
            </a:r>
          </a:p>
          <a:p>
            <a:r>
              <a:rPr lang="en-AU" dirty="0"/>
              <a:t>Producers would expect payment from the brand for this advertising </a:t>
            </a:r>
          </a:p>
          <a:p>
            <a:r>
              <a:rPr lang="en-AU" dirty="0"/>
              <a:t>But if the brand refuses, then the producers can blur or remove the logo of the brand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AC63FD-871E-4FF8-9672-7CF81B4D4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55" y="1153897"/>
            <a:ext cx="10285995" cy="30897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8FDF9-94E7-4A9D-ACF8-4119F518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Basically, this is the workflow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1CAF204-ACBF-4A24-A5B1-8F6065CB3CE0}"/>
              </a:ext>
            </a:extLst>
          </p:cNvPr>
          <p:cNvSpPr txBox="1">
            <a:spLocks/>
          </p:cNvSpPr>
          <p:nvPr/>
        </p:nvSpPr>
        <p:spPr>
          <a:xfrm>
            <a:off x="477309" y="4243605"/>
            <a:ext cx="6868371" cy="2346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basic idea is:</a:t>
            </a:r>
          </a:p>
          <a:p>
            <a:pPr lvl="1"/>
            <a:r>
              <a:rPr lang="en-AU" dirty="0"/>
              <a:t>Train the model to recognise a common logo a person is wearing</a:t>
            </a:r>
          </a:p>
          <a:p>
            <a:pPr lvl="1"/>
            <a:r>
              <a:rPr lang="en-AU" dirty="0"/>
              <a:t>Detect the logo and obfuscate it</a:t>
            </a:r>
          </a:p>
          <a:p>
            <a:pPr lvl="1"/>
            <a:r>
              <a:rPr lang="en-AU" dirty="0"/>
              <a:t>Apply this to live video</a:t>
            </a:r>
          </a:p>
          <a:p>
            <a:r>
              <a:rPr lang="en-AU" b="1" dirty="0"/>
              <a:t>Our logo/brand of choice is the Nike ‘swoosh’ logo</a:t>
            </a:r>
          </a:p>
          <a:p>
            <a:r>
              <a:rPr lang="en-AU" dirty="0"/>
              <a:t>It is ubiquitous enough that it is easily recognisable and easier to find a dataset compared to other logos (for example: AWS)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949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4D9B-97E3-49F3-A510-B87F8DF2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6B24-9E22-491C-8161-030B1FF89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main idea is to:</a:t>
            </a:r>
          </a:p>
          <a:p>
            <a:pPr lvl="1"/>
            <a:r>
              <a:rPr lang="en-AU" dirty="0"/>
              <a:t>Train a model to detect the Nike ‘swoosh’ logo on items of clothing</a:t>
            </a:r>
          </a:p>
          <a:p>
            <a:pPr lvl="1"/>
            <a:r>
              <a:rPr lang="en-AU" dirty="0"/>
              <a:t>Determine whether a person is wearing the clothing</a:t>
            </a:r>
          </a:p>
          <a:p>
            <a:pPr lvl="1"/>
            <a:r>
              <a:rPr lang="en-AU" dirty="0"/>
              <a:t>If they are, then the logo is blurred</a:t>
            </a:r>
          </a:p>
          <a:p>
            <a:pPr lvl="1"/>
            <a:r>
              <a:rPr lang="en-AU" dirty="0"/>
              <a:t>If the logo is not being on a person, then it won’t be blurred</a:t>
            </a:r>
          </a:p>
          <a:p>
            <a:pPr lvl="1"/>
            <a:r>
              <a:rPr lang="en-AU" dirty="0"/>
              <a:t>Apply this idea to a live video (webcam) stream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367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A06D-5F75-493F-B2D5-78F5113A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7898-AD86-4E24-84C7-2F539698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530"/>
            <a:ext cx="8596668" cy="3880773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Extrapolating from the previous slide, our process  on getting from training a model to detect the Nike logo to blurring it via a live video stream took the following form:</a:t>
            </a:r>
          </a:p>
          <a:p>
            <a:pPr lvl="1"/>
            <a:r>
              <a:rPr lang="en-AU" dirty="0"/>
              <a:t>Firstly used the Bing search API to download the Nike logo on jumpers, shoes, t-shirts and any other clothing</a:t>
            </a:r>
          </a:p>
          <a:p>
            <a:pPr lvl="1"/>
            <a:r>
              <a:rPr lang="en-AU" dirty="0"/>
              <a:t>Annotated the Nike ‘swoosh’, Nike word, and people using the open source </a:t>
            </a:r>
            <a:r>
              <a:rPr lang="en-AU" dirty="0" err="1"/>
              <a:t>LabelImg</a:t>
            </a:r>
            <a:r>
              <a:rPr lang="en-AU" dirty="0"/>
              <a:t> tool (</a:t>
            </a:r>
            <a:r>
              <a:rPr lang="en-AU" dirty="0">
                <a:hlinkClick r:id="rId2"/>
              </a:rPr>
              <a:t>https://pypi.org/project/labelImg/</a:t>
            </a:r>
            <a:r>
              <a:rPr lang="en-AU" dirty="0"/>
              <a:t>) </a:t>
            </a:r>
          </a:p>
          <a:p>
            <a:pPr lvl="1"/>
            <a:r>
              <a:rPr lang="en-AU" dirty="0"/>
              <a:t>Investigate various Object Detection Framework’s to find the best one</a:t>
            </a:r>
          </a:p>
          <a:p>
            <a:pPr lvl="1"/>
            <a:r>
              <a:rPr lang="en-AU" dirty="0"/>
              <a:t>Selected the </a:t>
            </a:r>
            <a:r>
              <a:rPr lang="en-AU" dirty="0" err="1"/>
              <a:t>IceVision</a:t>
            </a:r>
            <a:r>
              <a:rPr lang="en-AU" dirty="0"/>
              <a:t> framework (</a:t>
            </a:r>
            <a:r>
              <a:rPr lang="en-AU" dirty="0">
                <a:hlinkClick r:id="rId3"/>
              </a:rPr>
              <a:t>https://github.com/airctic/icevision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We then trained a model on the annotated image set, then validated on static images</a:t>
            </a:r>
          </a:p>
          <a:p>
            <a:pPr lvl="1"/>
            <a:r>
              <a:rPr lang="en-AU" dirty="0"/>
              <a:t>The webcam client was implemented to detect humans and the Nike ‘swoosh’ logo on them</a:t>
            </a:r>
          </a:p>
          <a:p>
            <a:pPr lvl="1"/>
            <a:r>
              <a:rPr lang="en-AU" dirty="0"/>
              <a:t>To detect humans (or objects) we trained multiple object-detection models using different model architecture: (1) </a:t>
            </a:r>
            <a:r>
              <a:rPr lang="en-AU" dirty="0" err="1"/>
              <a:t>RetinaNet</a:t>
            </a:r>
            <a:r>
              <a:rPr lang="en-AU" dirty="0"/>
              <a:t>, </a:t>
            </a:r>
            <a:r>
              <a:rPr lang="en-AU" dirty="0" err="1"/>
              <a:t>EfficientDet</a:t>
            </a:r>
            <a:r>
              <a:rPr lang="en-AU" dirty="0"/>
              <a:t>, and YOLOv5 (</a:t>
            </a:r>
            <a:r>
              <a:rPr lang="en-AU" dirty="0" err="1"/>
              <a:t>Ultralytics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From these 3 we could adjust certain parameters (such as the learning rate or number of epochs) to determine which performed the best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45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B09-CDB7-4058-89D0-EA23DF88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from our test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402-ADA0-4E8C-8AC2-BD58EF9B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87" y="1631671"/>
            <a:ext cx="8596668" cy="3880773"/>
          </a:xfrm>
        </p:spPr>
        <p:txBody>
          <a:bodyPr/>
          <a:lstStyle/>
          <a:p>
            <a:r>
              <a:rPr lang="en-AU" dirty="0"/>
              <a:t>Model 1 accurately detected the Nike swoosh logo on </a:t>
            </a:r>
            <a:r>
              <a:rPr lang="en-AU" dirty="0" err="1"/>
              <a:t>Naziah’s</a:t>
            </a:r>
            <a:r>
              <a:rPr lang="en-AU" dirty="0"/>
              <a:t> jumper, then blurring it, whilst detecting it on the orange box, but not obfuscating it</a:t>
            </a:r>
          </a:p>
          <a:p>
            <a:endParaRPr lang="en-AU" dirty="0"/>
          </a:p>
        </p:txBody>
      </p:sp>
      <p:pic>
        <p:nvPicPr>
          <p:cNvPr id="5" name="Picture 4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B800028E-664F-41B3-B9BF-56863C16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2366886"/>
            <a:ext cx="7185783" cy="44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8F76-2601-487F-91AA-6FD18975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02AB-4253-4BA5-A3A0-9F760C5E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AU" dirty="0"/>
              <a:t>Although using Model 1 was not entirely accurate in detecting only humans, it still provides a good proof of concept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0008432-F4E5-4EC6-801E-6FC4A248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79" y="2241176"/>
            <a:ext cx="7386919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6743-5DCE-44B4-9F03-B58DC2E8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29DA-21F2-4A4B-8879-200A1BCF4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002"/>
            <a:ext cx="8596668" cy="3880773"/>
          </a:xfrm>
        </p:spPr>
        <p:txBody>
          <a:bodyPr/>
          <a:lstStyle/>
          <a:p>
            <a:r>
              <a:rPr lang="en-AU" dirty="0"/>
              <a:t>In this example, using Model 1, our model is able to detect the Nike text and ‘swoosh’ logo</a:t>
            </a:r>
          </a:p>
          <a:p>
            <a:endParaRPr lang="en-AU" dirty="0"/>
          </a:p>
        </p:txBody>
      </p:sp>
      <p:pic>
        <p:nvPicPr>
          <p:cNvPr id="5" name="Picture 4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CF709E77-A9D9-4D0B-8E58-7E5CBF46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2" y="2151529"/>
            <a:ext cx="7510630" cy="4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A869-4DF1-49D9-BA8B-5195819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Retrieval (will move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9988-819F-4FE4-A127-1F953BF4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The original idea was to use the AWS logo, but finding the right dataset with enough images of people wearing the logo proved to be very difficult</a:t>
            </a:r>
          </a:p>
          <a:p>
            <a:r>
              <a:rPr lang="en-AU" dirty="0"/>
              <a:t>The team decided to switch to the Nike logo</a:t>
            </a:r>
          </a:p>
          <a:p>
            <a:endParaRPr lang="en-AU" dirty="0"/>
          </a:p>
          <a:p>
            <a:r>
              <a:rPr lang="en-AU" b="1" dirty="0"/>
              <a:t>Put these points from the presentation in the readme file on </a:t>
            </a:r>
            <a:r>
              <a:rPr lang="en-AU" b="1" dirty="0" err="1"/>
              <a:t>github</a:t>
            </a:r>
            <a:endParaRPr lang="en-AU" b="1" dirty="0"/>
          </a:p>
          <a:p>
            <a:r>
              <a:rPr lang="en-AU" b="1" dirty="0"/>
              <a:t>Labelling the Nike people in the dataset improved accuracy</a:t>
            </a:r>
          </a:p>
          <a:p>
            <a:pPr lvl="1"/>
            <a:r>
              <a:rPr lang="en-AU" b="1" dirty="0"/>
              <a:t>Older dataset had people in positions where they weren’t facing the camera/front</a:t>
            </a:r>
          </a:p>
          <a:p>
            <a:pPr lvl="1"/>
            <a:r>
              <a:rPr lang="en-AU" b="1" dirty="0"/>
              <a:t>New </a:t>
            </a:r>
            <a:r>
              <a:rPr lang="en-AU" b="1" dirty="0" err="1"/>
              <a:t>imageset</a:t>
            </a:r>
            <a:r>
              <a:rPr lang="en-AU" b="1" dirty="0"/>
              <a:t>/dataset, labelled the people wearing the Nike clothing; lead to improved accuracy</a:t>
            </a:r>
          </a:p>
          <a:p>
            <a:pPr lvl="1"/>
            <a:r>
              <a:rPr lang="en-AU" b="1" dirty="0"/>
              <a:t>Have a slide here to describe the zip file they use, open it up, read readme first, how to run it etc</a:t>
            </a:r>
          </a:p>
          <a:p>
            <a:pPr lvl="1"/>
            <a:r>
              <a:rPr lang="en-AU" b="1" dirty="0"/>
              <a:t>Upload this to google slides</a:t>
            </a:r>
          </a:p>
          <a:p>
            <a:pPr lvl="1"/>
            <a:r>
              <a:rPr lang="en-AU" b="1" dirty="0"/>
              <a:t>Being aware of the limitations (dataset bias) have a slide on limitations (future improvements)</a:t>
            </a:r>
          </a:p>
        </p:txBody>
      </p:sp>
    </p:spTree>
    <p:extLst>
      <p:ext uri="{BB962C8B-B14F-4D97-AF65-F5344CB8AC3E}">
        <p14:creationId xmlns:p14="http://schemas.microsoft.com/office/powerpoint/2010/main" val="533963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1101</TotalTime>
  <Words>751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FASTAI Live video logo obfuscation</vt:lpstr>
      <vt:lpstr>Project Objective &amp; Problem Statement</vt:lpstr>
      <vt:lpstr>Basically, this is the workflow</vt:lpstr>
      <vt:lpstr>Approach</vt:lpstr>
      <vt:lpstr>Process Involved</vt:lpstr>
      <vt:lpstr>Examples from our test run</vt:lpstr>
      <vt:lpstr>Examples continued</vt:lpstr>
      <vt:lpstr>Examples continued</vt:lpstr>
      <vt:lpstr>Dataset Retrieval (will move this)</vt:lpstr>
      <vt:lpstr>Limitations/Future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FASTAI Live video logo obfuscation</dc:title>
  <dc:creator>Deki Zafirov</dc:creator>
  <cp:lastModifiedBy>Deki Zafirov</cp:lastModifiedBy>
  <cp:revision>38</cp:revision>
  <dcterms:created xsi:type="dcterms:W3CDTF">2021-07-25T07:39:56Z</dcterms:created>
  <dcterms:modified xsi:type="dcterms:W3CDTF">2021-07-28T14:05:59Z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